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133475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51393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47400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3592876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096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1042603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4216529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88234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388811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A43BE-5897-4AE4-AA8F-4DF2D88A3A6A}" type="datetimeFigureOut">
              <a:rPr lang="en-US" smtClean="0"/>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196285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3A43BE-5897-4AE4-AA8F-4DF2D88A3A6A}"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260087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3A43BE-5897-4AE4-AA8F-4DF2D88A3A6A}" type="datetimeFigureOut">
              <a:rPr lang="en-US" smtClean="0"/>
              <a:t>4/21/2020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92466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3A43BE-5897-4AE4-AA8F-4DF2D88A3A6A}" type="datetimeFigureOut">
              <a:rPr lang="en-US" smtClean="0"/>
              <a:t>4/21/2020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82658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3A43BE-5897-4AE4-AA8F-4DF2D88A3A6A}" type="datetimeFigureOut">
              <a:rPr lang="en-US" smtClean="0"/>
              <a:t>4/21/2020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155750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3A43BE-5897-4AE4-AA8F-4DF2D88A3A6A}"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105575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3A43BE-5897-4AE4-AA8F-4DF2D88A3A6A}" type="datetimeFigureOut">
              <a:rPr lang="en-US" smtClean="0"/>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4ECB1-269F-4ED2-9191-DEA2DA83ABB7}" type="slidenum">
              <a:rPr lang="en-US" smtClean="0"/>
              <a:t>‹#›</a:t>
            </a:fld>
            <a:endParaRPr lang="en-US"/>
          </a:p>
        </p:txBody>
      </p:sp>
    </p:spTree>
    <p:extLst>
      <p:ext uri="{BB962C8B-B14F-4D97-AF65-F5344CB8AC3E}">
        <p14:creationId xmlns:p14="http://schemas.microsoft.com/office/powerpoint/2010/main" val="305817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3A43BE-5897-4AE4-AA8F-4DF2D88A3A6A}" type="datetimeFigureOut">
              <a:rPr lang="en-US" smtClean="0"/>
              <a:t>4/21/2020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2B4ECB1-269F-4ED2-9191-DEA2DA83ABB7}" type="slidenum">
              <a:rPr lang="en-US" smtClean="0"/>
              <a:t>‹#›</a:t>
            </a:fld>
            <a:endParaRPr lang="en-US"/>
          </a:p>
        </p:txBody>
      </p:sp>
    </p:spTree>
    <p:extLst>
      <p:ext uri="{BB962C8B-B14F-4D97-AF65-F5344CB8AC3E}">
        <p14:creationId xmlns:p14="http://schemas.microsoft.com/office/powerpoint/2010/main" val="276584341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4818" y="-1"/>
            <a:ext cx="9144000" cy="1774209"/>
          </a:xfrm>
        </p:spPr>
        <p:txBody>
          <a:bodyPr>
            <a:normAutofit fontScale="90000"/>
          </a:bodyPr>
          <a:lstStyle/>
          <a:p>
            <a:pPr algn="ctr"/>
            <a:r>
              <a:rPr lang="en-US" sz="4000" dirty="0" smtClean="0">
                <a:latin typeface="Arial Black" panose="020B0A04020102020204" pitchFamily="34" charset="0"/>
              </a:rPr>
              <a:t>THE BATTLE OF NEIGHBORHOODS</a:t>
            </a:r>
            <a:r>
              <a:rPr lang="en-US" sz="4000" dirty="0">
                <a:latin typeface="Arial Black" panose="020B0A04020102020204" pitchFamily="34" charset="0"/>
              </a:rPr>
              <a:t/>
            </a:r>
            <a:br>
              <a:rPr lang="en-US" sz="4000" dirty="0">
                <a:latin typeface="Arial Black" panose="020B0A04020102020204" pitchFamily="34" charset="0"/>
              </a:rPr>
            </a:br>
            <a:r>
              <a:rPr lang="en-US" sz="4000" dirty="0" smtClean="0">
                <a:latin typeface="Arial Black" panose="020B0A04020102020204" pitchFamily="34" charset="0"/>
              </a:rPr>
              <a:t>ABC COMPANY PVT. LTD.</a:t>
            </a:r>
            <a:endParaRPr lang="en-US" sz="4000" dirty="0">
              <a:latin typeface="Arial Black" panose="020B0A04020102020204" pitchFamily="34"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5162"/>
            <a:ext cx="12184242" cy="5069514"/>
          </a:xfrm>
          <a:prstGeom prst="rect">
            <a:avLst/>
          </a:prstGeom>
        </p:spPr>
      </p:pic>
    </p:spTree>
    <p:extLst>
      <p:ext uri="{BB962C8B-B14F-4D97-AF65-F5344CB8AC3E}">
        <p14:creationId xmlns:p14="http://schemas.microsoft.com/office/powerpoint/2010/main" val="1827636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6645"/>
            <a:ext cx="8596668" cy="1320800"/>
          </a:xfrm>
        </p:spPr>
        <p:txBody>
          <a:bodyPr/>
          <a:lstStyle/>
          <a:p>
            <a:pPr algn="ctr"/>
            <a:r>
              <a:rPr lang="en-US" b="1" dirty="0" smtClean="0"/>
              <a:t>DATA DESCRIPTION 4</a:t>
            </a:r>
            <a:endParaRPr lang="en-US" b="1" dirty="0"/>
          </a:p>
        </p:txBody>
      </p:sp>
      <p:sp>
        <p:nvSpPr>
          <p:cNvPr id="3" name="Content Placeholder 2"/>
          <p:cNvSpPr>
            <a:spLocks noGrp="1"/>
          </p:cNvSpPr>
          <p:nvPr>
            <p:ph idx="1"/>
          </p:nvPr>
        </p:nvSpPr>
        <p:spPr>
          <a:xfrm>
            <a:off x="677334" y="1409962"/>
            <a:ext cx="5218499" cy="2438707"/>
          </a:xfrm>
        </p:spPr>
        <p:txBody>
          <a:bodyPr/>
          <a:lstStyle/>
          <a:p>
            <a:pPr lvl="0" fontAlgn="base"/>
            <a:r>
              <a:rPr lang="en-US" dirty="0"/>
              <a:t>Data from foursquare.com </a:t>
            </a:r>
          </a:p>
          <a:p>
            <a:r>
              <a:rPr lang="en-US" dirty="0" smtClean="0"/>
              <a:t>New York </a:t>
            </a:r>
            <a:r>
              <a:rPr lang="en-US" dirty="0"/>
              <a:t>city geographical coordinates data will be utilized as input for the Foursquare API, that will be leveraged to provision venues information for each </a:t>
            </a:r>
            <a:r>
              <a:rPr lang="en-US" dirty="0" smtClean="0"/>
              <a:t>neighborhood. We </a:t>
            </a:r>
            <a:r>
              <a:rPr lang="en-US" dirty="0"/>
              <a:t>will use the Foursquare API to explore neighborhoods in New York City. The below is image of the Foursquare API data. </a:t>
            </a:r>
          </a:p>
        </p:txBody>
      </p:sp>
      <p:pic>
        <p:nvPicPr>
          <p:cNvPr id="64" name="Picture 63"/>
          <p:cNvPicPr/>
          <p:nvPr/>
        </p:nvPicPr>
        <p:blipFill>
          <a:blip r:embed="rId2"/>
          <a:stretch>
            <a:fillRect/>
          </a:stretch>
        </p:blipFill>
        <p:spPr>
          <a:xfrm>
            <a:off x="5895833" y="1409962"/>
            <a:ext cx="4766945" cy="2438707"/>
          </a:xfrm>
          <a:prstGeom prst="rect">
            <a:avLst/>
          </a:prstGeom>
        </p:spPr>
      </p:pic>
      <p:pic>
        <p:nvPicPr>
          <p:cNvPr id="65" name="Picture 64"/>
          <p:cNvPicPr/>
          <p:nvPr/>
        </p:nvPicPr>
        <p:blipFill>
          <a:blip r:embed="rId3"/>
          <a:stretch>
            <a:fillRect/>
          </a:stretch>
        </p:blipFill>
        <p:spPr>
          <a:xfrm>
            <a:off x="1117090" y="4080272"/>
            <a:ext cx="9545688" cy="2532380"/>
          </a:xfrm>
          <a:prstGeom prst="rect">
            <a:avLst/>
          </a:prstGeom>
        </p:spPr>
      </p:pic>
    </p:spTree>
    <p:extLst>
      <p:ext uri="{BB962C8B-B14F-4D97-AF65-F5344CB8AC3E}">
        <p14:creationId xmlns:p14="http://schemas.microsoft.com/office/powerpoint/2010/main" val="411315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32180"/>
            <a:ext cx="8596668" cy="1320800"/>
          </a:xfrm>
        </p:spPr>
        <p:txBody>
          <a:bodyPr/>
          <a:lstStyle/>
          <a:p>
            <a:pPr algn="ctr"/>
            <a:r>
              <a:rPr lang="en-US" b="1" dirty="0" smtClean="0"/>
              <a:t>ANALYTIC APPROACH</a:t>
            </a:r>
            <a:endParaRPr lang="en-US" b="1" dirty="0"/>
          </a:p>
        </p:txBody>
      </p:sp>
      <p:sp>
        <p:nvSpPr>
          <p:cNvPr id="3" name="Content Placeholder 2"/>
          <p:cNvSpPr>
            <a:spLocks noGrp="1"/>
          </p:cNvSpPr>
          <p:nvPr>
            <p:ph idx="1"/>
          </p:nvPr>
        </p:nvSpPr>
        <p:spPr>
          <a:xfrm>
            <a:off x="677334" y="1614679"/>
            <a:ext cx="8596668" cy="4363041"/>
          </a:xfrm>
        </p:spPr>
        <p:txBody>
          <a:bodyPr/>
          <a:lstStyle/>
          <a:p>
            <a:pPr lvl="0" fontAlgn="base"/>
            <a:r>
              <a:rPr lang="en-US" dirty="0"/>
              <a:t>New York city </a:t>
            </a:r>
            <a:r>
              <a:rPr lang="en-US" dirty="0" smtClean="0"/>
              <a:t>neighborhood  </a:t>
            </a:r>
            <a:r>
              <a:rPr lang="en-US" dirty="0"/>
              <a:t>has a total of 5 boroughs and </a:t>
            </a:r>
          </a:p>
          <a:p>
            <a:r>
              <a:rPr lang="en-US" dirty="0"/>
              <a:t>306 neighborhoods </a:t>
            </a:r>
          </a:p>
          <a:p>
            <a:pPr lvl="0" fontAlgn="base"/>
            <a:r>
              <a:rPr lang="en-US" dirty="0"/>
              <a:t>PART 1 - Clustering of Manhattan and Brooklyn </a:t>
            </a:r>
          </a:p>
          <a:p>
            <a:pPr lvl="0" fontAlgn="base"/>
            <a:r>
              <a:rPr lang="en-US" dirty="0"/>
              <a:t>PART 2 - Clustering of Bronx, Queens and Staten Island.  </a:t>
            </a:r>
          </a:p>
          <a:p>
            <a:pPr lvl="0" fontAlgn="base"/>
            <a:r>
              <a:rPr lang="en-US" dirty="0"/>
              <a:t>Only restaurant data is filtered from foursquare.com venues data and utilized for this project. </a:t>
            </a:r>
          </a:p>
          <a:p>
            <a:r>
              <a:rPr lang="en-US" dirty="0"/>
              <a:t> </a:t>
            </a:r>
          </a:p>
          <a:p>
            <a:pPr lvl="0" fontAlgn="base"/>
            <a:r>
              <a:rPr lang="en-US" dirty="0"/>
              <a:t>This is done because of the following Exploratory data analysis. </a:t>
            </a:r>
          </a:p>
          <a:p>
            <a:pPr marL="0" indent="0">
              <a:buNone/>
            </a:pPr>
            <a:endParaRPr lang="en-US" dirty="0"/>
          </a:p>
        </p:txBody>
      </p:sp>
    </p:spTree>
    <p:extLst>
      <p:ext uri="{BB962C8B-B14F-4D97-AF65-F5344CB8AC3E}">
        <p14:creationId xmlns:p14="http://schemas.microsoft.com/office/powerpoint/2010/main" val="417091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METHODOLOGY 1</a:t>
            </a:r>
            <a:endParaRPr lang="en-US" b="1" dirty="0"/>
          </a:p>
        </p:txBody>
      </p:sp>
      <p:sp>
        <p:nvSpPr>
          <p:cNvPr id="3" name="Content Placeholder 2"/>
          <p:cNvSpPr>
            <a:spLocks noGrp="1"/>
          </p:cNvSpPr>
          <p:nvPr>
            <p:ph idx="1"/>
          </p:nvPr>
        </p:nvSpPr>
        <p:spPr>
          <a:xfrm>
            <a:off x="677334" y="1930400"/>
            <a:ext cx="5696170" cy="3880773"/>
          </a:xfrm>
        </p:spPr>
        <p:txBody>
          <a:bodyPr>
            <a:normAutofit fontScale="92500"/>
          </a:bodyPr>
          <a:lstStyle/>
          <a:p>
            <a:r>
              <a:rPr lang="en-US" dirty="0"/>
              <a:t>Data 1- New </a:t>
            </a:r>
            <a:r>
              <a:rPr lang="en-US" dirty="0" smtClean="0"/>
              <a:t>York </a:t>
            </a:r>
            <a:r>
              <a:rPr lang="en-US" dirty="0"/>
              <a:t>city Geographical Coordinates Data. </a:t>
            </a:r>
          </a:p>
          <a:p>
            <a:pPr lvl="0" fontAlgn="base"/>
            <a:r>
              <a:rPr lang="en-US" dirty="0"/>
              <a:t>Load the data and explore data -  newyork_data.json </a:t>
            </a:r>
          </a:p>
          <a:p>
            <a:pPr lvl="0" fontAlgn="base"/>
            <a:r>
              <a:rPr lang="en-US" dirty="0"/>
              <a:t>Transform the data of nested python dictionaries into a pandas </a:t>
            </a:r>
            <a:r>
              <a:rPr lang="en-US" dirty="0" smtClean="0"/>
              <a:t>data frame. </a:t>
            </a:r>
            <a:endParaRPr lang="en-US" dirty="0"/>
          </a:p>
          <a:p>
            <a:pPr lvl="0" fontAlgn="base"/>
            <a:r>
              <a:rPr lang="en-US" dirty="0" smtClean="0"/>
              <a:t>Data frame </a:t>
            </a:r>
            <a:r>
              <a:rPr lang="en-US" dirty="0"/>
              <a:t>contains the geographical coordinates of New York city neighborhoods. </a:t>
            </a:r>
          </a:p>
          <a:p>
            <a:pPr lvl="0" fontAlgn="base"/>
            <a:r>
              <a:rPr lang="en-US" dirty="0"/>
              <a:t>Data will used to get Venues data from Foursquare. </a:t>
            </a:r>
          </a:p>
          <a:p>
            <a:pPr lvl="0" fontAlgn="base"/>
            <a:r>
              <a:rPr lang="en-US" dirty="0"/>
              <a:t>Geopy and folium libraries used to create a map of New York city with neighborhoods superimposed on top. </a:t>
            </a:r>
          </a:p>
        </p:txBody>
      </p:sp>
      <p:pic>
        <p:nvPicPr>
          <p:cNvPr id="4" name="Picture 3"/>
          <p:cNvPicPr/>
          <p:nvPr/>
        </p:nvPicPr>
        <p:blipFill>
          <a:blip r:embed="rId2"/>
          <a:stretch>
            <a:fillRect/>
          </a:stretch>
        </p:blipFill>
        <p:spPr>
          <a:xfrm>
            <a:off x="6698544" y="1550323"/>
            <a:ext cx="4690745" cy="4260850"/>
          </a:xfrm>
          <a:prstGeom prst="rect">
            <a:avLst/>
          </a:prstGeom>
        </p:spPr>
      </p:pic>
    </p:spTree>
    <p:extLst>
      <p:ext uri="{BB962C8B-B14F-4D97-AF65-F5344CB8AC3E}">
        <p14:creationId xmlns:p14="http://schemas.microsoft.com/office/powerpoint/2010/main" val="259121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METHODOLOGY 2</a:t>
            </a:r>
            <a:endParaRPr lang="en-US" b="1" dirty="0"/>
          </a:p>
        </p:txBody>
      </p:sp>
      <p:sp>
        <p:nvSpPr>
          <p:cNvPr id="3" name="Content Placeholder 2"/>
          <p:cNvSpPr>
            <a:spLocks noGrp="1"/>
          </p:cNvSpPr>
          <p:nvPr>
            <p:ph idx="1"/>
          </p:nvPr>
        </p:nvSpPr>
        <p:spPr>
          <a:xfrm>
            <a:off x="677334" y="1930400"/>
            <a:ext cx="4836362" cy="3880773"/>
          </a:xfrm>
        </p:spPr>
        <p:txBody>
          <a:bodyPr/>
          <a:lstStyle/>
          <a:p>
            <a:pPr lvl="0" fontAlgn="base"/>
            <a:r>
              <a:rPr lang="en-US" dirty="0"/>
              <a:t>Data 2- DOHMH Farmers Markets and Food Boxes dataset.  </a:t>
            </a:r>
          </a:p>
          <a:p>
            <a:pPr lvl="0" fontAlgn="base"/>
            <a:r>
              <a:rPr lang="en-US" dirty="0"/>
              <a:t>In this we will be using the data of Farmers Markets  </a:t>
            </a:r>
          </a:p>
          <a:p>
            <a:pPr lvl="0" fontAlgn="base"/>
            <a:r>
              <a:rPr lang="en-US" dirty="0"/>
              <a:t>There are totally 144 Farmers Markets in New York city.  </a:t>
            </a:r>
          </a:p>
          <a:p>
            <a:pPr lvl="0" fontAlgn="base"/>
            <a:r>
              <a:rPr lang="en-US" dirty="0"/>
              <a:t>Highest number are in Manhattan and </a:t>
            </a:r>
            <a:r>
              <a:rPr lang="en-US" dirty="0" smtClean="0"/>
              <a:t>Brooklyn. And </a:t>
            </a:r>
            <a:r>
              <a:rPr lang="en-US" dirty="0"/>
              <a:t>lowest in Queens, Bronx and Staten Island. </a:t>
            </a:r>
          </a:p>
        </p:txBody>
      </p:sp>
      <p:pic>
        <p:nvPicPr>
          <p:cNvPr id="4" name="Picture 3"/>
          <p:cNvPicPr/>
          <p:nvPr/>
        </p:nvPicPr>
        <p:blipFill>
          <a:blip r:embed="rId2"/>
          <a:stretch>
            <a:fillRect/>
          </a:stretch>
        </p:blipFill>
        <p:spPr>
          <a:xfrm>
            <a:off x="5610687" y="1604963"/>
            <a:ext cx="3663315" cy="3648075"/>
          </a:xfrm>
          <a:prstGeom prst="rect">
            <a:avLst/>
          </a:prstGeom>
        </p:spPr>
      </p:pic>
    </p:spTree>
    <p:extLst>
      <p:ext uri="{BB962C8B-B14F-4D97-AF65-F5344CB8AC3E}">
        <p14:creationId xmlns:p14="http://schemas.microsoft.com/office/powerpoint/2010/main" val="408053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METHODOLOGY 2</a:t>
            </a:r>
            <a:endParaRPr lang="en-US" b="1" dirty="0"/>
          </a:p>
        </p:txBody>
      </p:sp>
      <p:sp>
        <p:nvSpPr>
          <p:cNvPr id="3" name="Content Placeholder 2"/>
          <p:cNvSpPr>
            <a:spLocks noGrp="1"/>
          </p:cNvSpPr>
          <p:nvPr>
            <p:ph idx="1"/>
          </p:nvPr>
        </p:nvSpPr>
        <p:spPr>
          <a:xfrm>
            <a:off x="677334" y="1525210"/>
            <a:ext cx="8596668" cy="405190"/>
          </a:xfrm>
        </p:spPr>
        <p:txBody>
          <a:bodyPr/>
          <a:lstStyle/>
          <a:p>
            <a:r>
              <a:rPr lang="en-US" dirty="0"/>
              <a:t>Farmers Market </a:t>
            </a:r>
            <a:r>
              <a:rPr lang="en-US" dirty="0" smtClean="0"/>
              <a:t>visualization-New </a:t>
            </a:r>
            <a:r>
              <a:rPr lang="en-US" dirty="0"/>
              <a:t>York City</a:t>
            </a:r>
          </a:p>
        </p:txBody>
      </p:sp>
      <p:pic>
        <p:nvPicPr>
          <p:cNvPr id="6" name="Picture 5"/>
          <p:cNvPicPr/>
          <p:nvPr/>
        </p:nvPicPr>
        <p:blipFill>
          <a:blip r:embed="rId2"/>
          <a:stretch>
            <a:fillRect/>
          </a:stretch>
        </p:blipFill>
        <p:spPr>
          <a:xfrm>
            <a:off x="1514918" y="2145077"/>
            <a:ext cx="6921500" cy="4123690"/>
          </a:xfrm>
          <a:prstGeom prst="rect">
            <a:avLst/>
          </a:prstGeom>
        </p:spPr>
      </p:pic>
    </p:spTree>
    <p:extLst>
      <p:ext uri="{BB962C8B-B14F-4D97-AF65-F5344CB8AC3E}">
        <p14:creationId xmlns:p14="http://schemas.microsoft.com/office/powerpoint/2010/main" val="218311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METHODOLOGY 3</a:t>
            </a:r>
            <a:endParaRPr lang="en-US" b="1" dirty="0"/>
          </a:p>
        </p:txBody>
      </p:sp>
      <p:sp>
        <p:nvSpPr>
          <p:cNvPr id="3" name="Content Placeholder 2"/>
          <p:cNvSpPr>
            <a:spLocks noGrp="1"/>
          </p:cNvSpPr>
          <p:nvPr>
            <p:ph idx="1"/>
          </p:nvPr>
        </p:nvSpPr>
        <p:spPr>
          <a:xfrm>
            <a:off x="677334" y="1641975"/>
            <a:ext cx="8596668" cy="3462288"/>
          </a:xfrm>
        </p:spPr>
        <p:txBody>
          <a:bodyPr/>
          <a:lstStyle/>
          <a:p>
            <a:pPr lvl="0" fontAlgn="base"/>
            <a:r>
              <a:rPr lang="en-US" dirty="0"/>
              <a:t>Data 3 : To </a:t>
            </a:r>
            <a:r>
              <a:rPr lang="en-US" dirty="0" smtClean="0"/>
              <a:t>analyze </a:t>
            </a:r>
            <a:r>
              <a:rPr lang="en-US" dirty="0"/>
              <a:t>New York city Population, Demographics and Cuisine , scrapped the data from Wikipedia pages given above in the data section.  </a:t>
            </a:r>
          </a:p>
          <a:p>
            <a:pPr lvl="0" fontAlgn="base"/>
            <a:r>
              <a:rPr lang="en-US" dirty="0"/>
              <a:t>We used BeautifulSoup python library.  </a:t>
            </a:r>
          </a:p>
          <a:p>
            <a:pPr lvl="0" fontAlgn="base"/>
            <a:r>
              <a:rPr lang="en-US" dirty="0"/>
              <a:t>Beautiful Soup is a Python package for parsing HTML and XML documents (including having malformed markup, i.e. non-closed tags, so named after tag soup).  </a:t>
            </a:r>
          </a:p>
          <a:p>
            <a:pPr lvl="0" fontAlgn="base"/>
            <a:r>
              <a:rPr lang="en-US" dirty="0"/>
              <a:t>It creates a parse tree for parsed pages that can be used to extract data from HTML, which is useful for web </a:t>
            </a:r>
            <a:r>
              <a:rPr lang="en-US" dirty="0" smtClean="0"/>
              <a:t>scraping.</a:t>
            </a:r>
            <a:endParaRPr lang="en-US" dirty="0"/>
          </a:p>
        </p:txBody>
      </p:sp>
    </p:spTree>
    <p:extLst>
      <p:ext uri="{BB962C8B-B14F-4D97-AF65-F5344CB8AC3E}">
        <p14:creationId xmlns:p14="http://schemas.microsoft.com/office/powerpoint/2010/main" val="169562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8840"/>
            <a:ext cx="8596668" cy="1320800"/>
          </a:xfrm>
        </p:spPr>
        <p:txBody>
          <a:bodyPr/>
          <a:lstStyle/>
          <a:p>
            <a:pPr algn="ctr"/>
            <a:r>
              <a:rPr lang="en-US" b="1" dirty="0" smtClean="0"/>
              <a:t>METHODOLOGY 3 DEMOGRAPHICS</a:t>
            </a:r>
            <a:endParaRPr lang="en-US" b="1" dirty="0"/>
          </a:p>
        </p:txBody>
      </p:sp>
      <p:sp>
        <p:nvSpPr>
          <p:cNvPr id="3" name="Content Placeholder 2"/>
          <p:cNvSpPr>
            <a:spLocks noGrp="1"/>
          </p:cNvSpPr>
          <p:nvPr>
            <p:ph idx="1"/>
          </p:nvPr>
        </p:nvSpPr>
        <p:spPr>
          <a:xfrm>
            <a:off x="677334" y="3889612"/>
            <a:ext cx="8596668" cy="2151750"/>
          </a:xfrm>
        </p:spPr>
        <p:txBody>
          <a:bodyPr/>
          <a:lstStyle/>
          <a:p>
            <a:pPr lvl="0" fontAlgn="base"/>
            <a:r>
              <a:rPr lang="en-US" dirty="0"/>
              <a:t>New York City is the most populous city in the United States , with an estimated record high of 8,622,698 residents as of 2017,incorporating more immigration into the city than outmigration since the 2010 United States Census. </a:t>
            </a:r>
          </a:p>
          <a:p>
            <a:pPr lvl="0" fontAlgn="base"/>
            <a:r>
              <a:rPr lang="en-US" dirty="0"/>
              <a:t>The racial composition is as given below. This is the reason New York city has restaurants serving cuisine from many countries such as  India, Africa, Japan etc. This also increases the scope for restaurants business in New York City. </a:t>
            </a:r>
          </a:p>
        </p:txBody>
      </p:sp>
      <p:pic>
        <p:nvPicPr>
          <p:cNvPr id="4" name="Picture 3"/>
          <p:cNvPicPr/>
          <p:nvPr/>
        </p:nvPicPr>
        <p:blipFill>
          <a:blip r:embed="rId2"/>
          <a:stretch>
            <a:fillRect/>
          </a:stretch>
        </p:blipFill>
        <p:spPr>
          <a:xfrm>
            <a:off x="1699068" y="1297296"/>
            <a:ext cx="6553200" cy="2334260"/>
          </a:xfrm>
          <a:prstGeom prst="rect">
            <a:avLst/>
          </a:prstGeom>
        </p:spPr>
      </p:pic>
    </p:spTree>
    <p:extLst>
      <p:ext uri="{BB962C8B-B14F-4D97-AF65-F5344CB8AC3E}">
        <p14:creationId xmlns:p14="http://schemas.microsoft.com/office/powerpoint/2010/main" val="126607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0293"/>
            <a:ext cx="8596668" cy="1320800"/>
          </a:xfrm>
        </p:spPr>
        <p:txBody>
          <a:bodyPr/>
          <a:lstStyle/>
          <a:p>
            <a:pPr algn="ctr"/>
            <a:r>
              <a:rPr lang="en-US" b="1" dirty="0" smtClean="0"/>
              <a:t>METHODOLOGY 3 CUISINE</a:t>
            </a:r>
            <a:endParaRPr lang="en-US" b="1" dirty="0"/>
          </a:p>
        </p:txBody>
      </p:sp>
      <p:sp>
        <p:nvSpPr>
          <p:cNvPr id="3" name="Content Placeholder 2"/>
          <p:cNvSpPr>
            <a:spLocks noGrp="1"/>
          </p:cNvSpPr>
          <p:nvPr>
            <p:ph idx="1"/>
          </p:nvPr>
        </p:nvSpPr>
        <p:spPr>
          <a:xfrm>
            <a:off x="677334" y="4176215"/>
            <a:ext cx="8289245" cy="2452001"/>
          </a:xfrm>
        </p:spPr>
        <p:txBody>
          <a:bodyPr/>
          <a:lstStyle/>
          <a:p>
            <a:pPr lvl="0" fontAlgn="base"/>
            <a:r>
              <a:rPr lang="en-US" dirty="0"/>
              <a:t>This  data has been manually prepared. Data is taken from Wikipedia page </a:t>
            </a:r>
          </a:p>
          <a:p>
            <a:r>
              <a:rPr lang="en-US" dirty="0"/>
              <a:t>- </a:t>
            </a:r>
            <a:r>
              <a:rPr lang="en-US" u="sng" dirty="0"/>
              <a:t>https://en.wikipedia.org/wiki/Cuisine_of_New_York_City</a:t>
            </a:r>
            <a:r>
              <a:rPr lang="en-US" dirty="0"/>
              <a:t>  </a:t>
            </a:r>
          </a:p>
          <a:p>
            <a:pPr lvl="0" fontAlgn="base"/>
            <a:r>
              <a:rPr lang="en-US" dirty="0"/>
              <a:t>Data used to create word cloud. </a:t>
            </a:r>
          </a:p>
          <a:p>
            <a:r>
              <a:rPr lang="en-US" dirty="0"/>
              <a:t> </a:t>
            </a:r>
          </a:p>
          <a:p>
            <a:r>
              <a:rPr lang="en-US" dirty="0"/>
              <a:t>NEW YORK CITY CUISINE : Most Preferred Food in New York City –Italian, </a:t>
            </a:r>
          </a:p>
          <a:p>
            <a:r>
              <a:rPr lang="en-US" dirty="0" err="1"/>
              <a:t>Purto</a:t>
            </a:r>
            <a:r>
              <a:rPr lang="en-US" dirty="0"/>
              <a:t> Rican, Mexican, Jewish, Indian, Pakistani &amp; </a:t>
            </a:r>
            <a:r>
              <a:rPr lang="en-US" dirty="0" smtClean="0"/>
              <a:t>Dominican.</a:t>
            </a:r>
            <a:endParaRPr lang="en-US" dirty="0"/>
          </a:p>
        </p:txBody>
      </p:sp>
      <p:pic>
        <p:nvPicPr>
          <p:cNvPr id="4" name="Picture 3"/>
          <p:cNvPicPr/>
          <p:nvPr/>
        </p:nvPicPr>
        <p:blipFill>
          <a:blip r:embed="rId2"/>
          <a:stretch>
            <a:fillRect/>
          </a:stretch>
        </p:blipFill>
        <p:spPr>
          <a:xfrm>
            <a:off x="677334" y="1170408"/>
            <a:ext cx="5276426" cy="2601492"/>
          </a:xfrm>
          <a:prstGeom prst="rect">
            <a:avLst/>
          </a:prstGeom>
        </p:spPr>
      </p:pic>
      <p:pic>
        <p:nvPicPr>
          <p:cNvPr id="5" name="Picture 4"/>
          <p:cNvPicPr/>
          <p:nvPr/>
        </p:nvPicPr>
        <p:blipFill>
          <a:blip r:embed="rId3"/>
          <a:stretch>
            <a:fillRect/>
          </a:stretch>
        </p:blipFill>
        <p:spPr>
          <a:xfrm>
            <a:off x="6387149" y="1170408"/>
            <a:ext cx="4763770" cy="2529840"/>
          </a:xfrm>
          <a:prstGeom prst="rect">
            <a:avLst/>
          </a:prstGeom>
        </p:spPr>
      </p:pic>
    </p:spTree>
    <p:extLst>
      <p:ext uri="{BB962C8B-B14F-4D97-AF65-F5344CB8AC3E}">
        <p14:creationId xmlns:p14="http://schemas.microsoft.com/office/powerpoint/2010/main" val="168451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313" y="95421"/>
            <a:ext cx="8596668" cy="1320800"/>
          </a:xfrm>
        </p:spPr>
        <p:txBody>
          <a:bodyPr/>
          <a:lstStyle/>
          <a:p>
            <a:pPr algn="ctr"/>
            <a:r>
              <a:rPr lang="en-US" b="1" dirty="0" smtClean="0"/>
              <a:t>METHODOLOGY 3 CUISINE</a:t>
            </a:r>
            <a:endParaRPr lang="en-US" b="1" dirty="0"/>
          </a:p>
        </p:txBody>
      </p:sp>
      <p:sp>
        <p:nvSpPr>
          <p:cNvPr id="3" name="Content Placeholder 2"/>
          <p:cNvSpPr>
            <a:spLocks noGrp="1"/>
          </p:cNvSpPr>
          <p:nvPr>
            <p:ph idx="1"/>
          </p:nvPr>
        </p:nvSpPr>
        <p:spPr>
          <a:xfrm>
            <a:off x="262136" y="939564"/>
            <a:ext cx="4713532" cy="5760421"/>
          </a:xfrm>
        </p:spPr>
        <p:txBody>
          <a:bodyPr>
            <a:normAutofit/>
          </a:bodyPr>
          <a:lstStyle/>
          <a:p>
            <a:r>
              <a:rPr lang="en-US" dirty="0"/>
              <a:t>BROOKLYN </a:t>
            </a:r>
            <a:r>
              <a:rPr lang="en-US" dirty="0" smtClean="0"/>
              <a:t>CUISINE</a:t>
            </a:r>
          </a:p>
          <a:p>
            <a:pPr marL="0" indent="0">
              <a:buNone/>
            </a:pPr>
            <a:r>
              <a:rPr lang="en-US" dirty="0"/>
              <a:t>Most Preferred Food in Brooklyn is </a:t>
            </a:r>
            <a:r>
              <a:rPr lang="en-US" dirty="0" smtClean="0"/>
              <a:t>–</a:t>
            </a:r>
            <a:r>
              <a:rPr lang="en-US" dirty="0"/>
              <a:t>Italian, </a:t>
            </a:r>
            <a:r>
              <a:rPr lang="en-US" dirty="0" smtClean="0"/>
              <a:t>Puerto </a:t>
            </a:r>
            <a:r>
              <a:rPr lang="en-US" dirty="0"/>
              <a:t>Rican &amp; Mexican </a:t>
            </a:r>
          </a:p>
          <a:p>
            <a:r>
              <a:rPr lang="en-US" dirty="0"/>
              <a:t>MANHATTAN </a:t>
            </a:r>
            <a:r>
              <a:rPr lang="en-US" dirty="0" smtClean="0"/>
              <a:t>CUISINE</a:t>
            </a:r>
          </a:p>
          <a:p>
            <a:pPr marL="0" indent="0">
              <a:buNone/>
            </a:pPr>
            <a:r>
              <a:rPr lang="en-US" dirty="0" smtClean="0"/>
              <a:t>Most Preferred </a:t>
            </a:r>
            <a:r>
              <a:rPr lang="en-US" dirty="0"/>
              <a:t>Food in Manhattan is – Italian, American, Puerto Rican and Indian</a:t>
            </a:r>
            <a:r>
              <a:rPr lang="en-US" dirty="0" smtClean="0"/>
              <a:t>.</a:t>
            </a:r>
            <a:endParaRPr lang="en-US" dirty="0"/>
          </a:p>
          <a:p>
            <a:r>
              <a:rPr lang="en-US" dirty="0"/>
              <a:t>QUEENS </a:t>
            </a:r>
            <a:r>
              <a:rPr lang="en-US" dirty="0" smtClean="0"/>
              <a:t>CUISINE</a:t>
            </a:r>
          </a:p>
          <a:p>
            <a:pPr marL="0" indent="0">
              <a:buNone/>
            </a:pPr>
            <a:r>
              <a:rPr lang="en-US" dirty="0"/>
              <a:t>Most Preferred Food in Queens </a:t>
            </a:r>
            <a:r>
              <a:rPr lang="en-US" dirty="0" smtClean="0"/>
              <a:t>is </a:t>
            </a:r>
            <a:r>
              <a:rPr lang="en-US" dirty="0"/>
              <a:t>– Indian, Irish, Pakistani and Mexican</a:t>
            </a:r>
            <a:r>
              <a:rPr lang="en-US" dirty="0" smtClean="0"/>
              <a:t>.</a:t>
            </a:r>
          </a:p>
          <a:p>
            <a:r>
              <a:rPr lang="en-US" dirty="0"/>
              <a:t>THE BRONX </a:t>
            </a:r>
            <a:r>
              <a:rPr lang="en-US" dirty="0" smtClean="0"/>
              <a:t>CUISINE </a:t>
            </a:r>
          </a:p>
          <a:p>
            <a:pPr marL="0" indent="0">
              <a:buNone/>
            </a:pPr>
            <a:r>
              <a:rPr lang="en-US" dirty="0" smtClean="0"/>
              <a:t>Most </a:t>
            </a:r>
            <a:r>
              <a:rPr lang="en-US" dirty="0"/>
              <a:t>Preferred Food in The Bronx is – Italian, Puerto Rican</a:t>
            </a:r>
            <a:r>
              <a:rPr lang="en-US" dirty="0" smtClean="0"/>
              <a:t>,</a:t>
            </a:r>
            <a:r>
              <a:rPr lang="en-US" dirty="0"/>
              <a:t> Albanian and Dominican</a:t>
            </a:r>
            <a:r>
              <a:rPr lang="en-US" dirty="0" smtClean="0"/>
              <a:t>.</a:t>
            </a:r>
          </a:p>
          <a:p>
            <a:r>
              <a:rPr lang="en-US" dirty="0" smtClean="0"/>
              <a:t>New York </a:t>
            </a:r>
            <a:r>
              <a:rPr lang="en-US" dirty="0"/>
              <a:t>city geographical coordinates data  has  be utilized as input for the </a:t>
            </a:r>
            <a:r>
              <a:rPr lang="en-US" dirty="0" smtClean="0"/>
              <a:t>Foursquare.</a:t>
            </a:r>
          </a:p>
          <a:p>
            <a:endParaRPr lang="en-US" dirty="0"/>
          </a:p>
          <a:p>
            <a:pPr marL="0" indent="0">
              <a:buNone/>
            </a:pPr>
            <a:endParaRPr lang="en-US" dirty="0"/>
          </a:p>
          <a:p>
            <a:endParaRPr lang="en-US" dirty="0"/>
          </a:p>
        </p:txBody>
      </p:sp>
      <p:pic>
        <p:nvPicPr>
          <p:cNvPr id="4" name="Picture 3"/>
          <p:cNvPicPr/>
          <p:nvPr/>
        </p:nvPicPr>
        <p:blipFill>
          <a:blip r:embed="rId2"/>
          <a:stretch>
            <a:fillRect/>
          </a:stretch>
        </p:blipFill>
        <p:spPr>
          <a:xfrm>
            <a:off x="5202702" y="1416221"/>
            <a:ext cx="3314065" cy="1946910"/>
          </a:xfrm>
          <a:prstGeom prst="rect">
            <a:avLst/>
          </a:prstGeom>
        </p:spPr>
      </p:pic>
      <p:pic>
        <p:nvPicPr>
          <p:cNvPr id="5" name="Picture 4"/>
          <p:cNvPicPr/>
          <p:nvPr/>
        </p:nvPicPr>
        <p:blipFill>
          <a:blip r:embed="rId3"/>
          <a:stretch>
            <a:fillRect/>
          </a:stretch>
        </p:blipFill>
        <p:spPr>
          <a:xfrm>
            <a:off x="8775651" y="1416221"/>
            <a:ext cx="3314700" cy="2032635"/>
          </a:xfrm>
          <a:prstGeom prst="rect">
            <a:avLst/>
          </a:prstGeom>
        </p:spPr>
      </p:pic>
      <p:pic>
        <p:nvPicPr>
          <p:cNvPr id="6" name="Picture 5"/>
          <p:cNvPicPr/>
          <p:nvPr/>
        </p:nvPicPr>
        <p:blipFill>
          <a:blip r:embed="rId4"/>
          <a:stretch>
            <a:fillRect/>
          </a:stretch>
        </p:blipFill>
        <p:spPr>
          <a:xfrm>
            <a:off x="5202702" y="4338382"/>
            <a:ext cx="3470949" cy="1840865"/>
          </a:xfrm>
          <a:prstGeom prst="rect">
            <a:avLst/>
          </a:prstGeom>
        </p:spPr>
      </p:pic>
      <p:pic>
        <p:nvPicPr>
          <p:cNvPr id="7" name="Picture 6"/>
          <p:cNvPicPr/>
          <p:nvPr/>
        </p:nvPicPr>
        <p:blipFill>
          <a:blip r:embed="rId5"/>
          <a:stretch>
            <a:fillRect/>
          </a:stretch>
        </p:blipFill>
        <p:spPr>
          <a:xfrm>
            <a:off x="8775651" y="4234877"/>
            <a:ext cx="3416349" cy="1944370"/>
          </a:xfrm>
          <a:prstGeom prst="rect">
            <a:avLst/>
          </a:prstGeom>
        </p:spPr>
      </p:pic>
    </p:spTree>
    <p:extLst>
      <p:ext uri="{BB962C8B-B14F-4D97-AF65-F5344CB8AC3E}">
        <p14:creationId xmlns:p14="http://schemas.microsoft.com/office/powerpoint/2010/main" val="595045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METHODOLOGY 4 FOURSQUARE.COM</a:t>
            </a:r>
            <a:endParaRPr lang="en-US" b="1" dirty="0"/>
          </a:p>
        </p:txBody>
      </p:sp>
      <p:sp>
        <p:nvSpPr>
          <p:cNvPr id="3" name="Content Placeholder 2"/>
          <p:cNvSpPr>
            <a:spLocks noGrp="1"/>
          </p:cNvSpPr>
          <p:nvPr>
            <p:ph idx="1"/>
          </p:nvPr>
        </p:nvSpPr>
        <p:spPr>
          <a:xfrm>
            <a:off x="677334" y="1930400"/>
            <a:ext cx="8596668" cy="3880773"/>
          </a:xfrm>
        </p:spPr>
        <p:txBody>
          <a:bodyPr/>
          <a:lstStyle/>
          <a:p>
            <a:pPr lvl="0" fontAlgn="base"/>
            <a:r>
              <a:rPr lang="en-US" dirty="0"/>
              <a:t>API, that has been leveraged to provision venues information for each neighborhood.  </a:t>
            </a:r>
          </a:p>
          <a:p>
            <a:pPr lvl="0" fontAlgn="base"/>
            <a:r>
              <a:rPr lang="en-US" dirty="0"/>
              <a:t>We used the Foursquare API data to explore neighborhoods in New York City.  </a:t>
            </a:r>
          </a:p>
          <a:p>
            <a:pPr lvl="0" fontAlgn="base"/>
            <a:r>
              <a:rPr lang="en-US" dirty="0"/>
              <a:t>Using the geographical coordinates of each </a:t>
            </a:r>
            <a:r>
              <a:rPr lang="en-US" dirty="0" err="1"/>
              <a:t>neighbourhood</a:t>
            </a:r>
            <a:r>
              <a:rPr lang="en-US" dirty="0"/>
              <a:t> foursquare API calls are made to get top 200 venues in a radius of 1000 meters </a:t>
            </a:r>
          </a:p>
          <a:p>
            <a:r>
              <a:rPr lang="en-US" dirty="0"/>
              <a:t> </a:t>
            </a:r>
          </a:p>
          <a:p>
            <a:r>
              <a:rPr lang="en-US" dirty="0"/>
              <a:t>   PART – 1 Brooklyn and Manhattan  </a:t>
            </a:r>
          </a:p>
          <a:p>
            <a:r>
              <a:rPr lang="en-US" dirty="0"/>
              <a:t>   PART – 2 Bronx, Queens and Staten Island</a:t>
            </a:r>
            <a:endParaRPr lang="en-US" dirty="0"/>
          </a:p>
        </p:txBody>
      </p:sp>
    </p:spTree>
    <p:extLst>
      <p:ext uri="{BB962C8B-B14F-4D97-AF65-F5344CB8AC3E}">
        <p14:creationId xmlns:p14="http://schemas.microsoft.com/office/powerpoint/2010/main" val="236920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INTRODUCTION</a:t>
            </a:r>
            <a:endParaRPr lang="en-US" b="1" dirty="0"/>
          </a:p>
        </p:txBody>
      </p:sp>
      <p:sp>
        <p:nvSpPr>
          <p:cNvPr id="3" name="Content Placeholder 2"/>
          <p:cNvSpPr>
            <a:spLocks noGrp="1"/>
          </p:cNvSpPr>
          <p:nvPr>
            <p:ph idx="1"/>
          </p:nvPr>
        </p:nvSpPr>
        <p:spPr>
          <a:xfrm>
            <a:off x="838200" y="1514901"/>
            <a:ext cx="10515600" cy="4662062"/>
          </a:xfrm>
        </p:spPr>
        <p:txBody>
          <a:bodyPr/>
          <a:lstStyle/>
          <a:p>
            <a:r>
              <a:rPr lang="en-US" sz="2400" dirty="0" smtClean="0"/>
              <a:t>New York city review for ABC company.</a:t>
            </a:r>
          </a:p>
          <a:p>
            <a:r>
              <a:rPr lang="en-US" sz="2400" dirty="0" smtClean="0"/>
              <a:t>Optimum location for new restaurant business.</a:t>
            </a:r>
            <a:endParaRPr lang="en-US" sz="2400" dirty="0"/>
          </a:p>
          <a:p>
            <a:pPr marL="0" indent="0">
              <a:buNone/>
            </a:pPr>
            <a:r>
              <a:rPr lang="en-US" b="1" dirty="0" smtClean="0"/>
              <a:t>BUSINESS PROBLEM:</a:t>
            </a:r>
          </a:p>
          <a:p>
            <a:r>
              <a:rPr lang="en-US" sz="2400" dirty="0" smtClean="0"/>
              <a:t>Easy to replicate</a:t>
            </a:r>
          </a:p>
          <a:p>
            <a:r>
              <a:rPr lang="en-US" sz="2400" dirty="0" smtClean="0"/>
              <a:t>Low competition</a:t>
            </a:r>
          </a:p>
          <a:p>
            <a:r>
              <a:rPr lang="en-US" sz="2400" dirty="0" smtClean="0"/>
              <a:t>High Demand</a:t>
            </a:r>
          </a:p>
          <a:p>
            <a:r>
              <a:rPr lang="en-US" sz="2400" dirty="0" smtClean="0"/>
              <a:t>Choice of Menu</a:t>
            </a:r>
          </a:p>
          <a:p>
            <a:pPr marL="0" indent="0">
              <a:buNone/>
            </a:pPr>
            <a:r>
              <a:rPr lang="en-US" b="1" dirty="0" smtClean="0"/>
              <a:t>SUCCSESS CRITERIA:</a:t>
            </a:r>
          </a:p>
          <a:p>
            <a:r>
              <a:rPr lang="en-US" sz="2400" dirty="0" smtClean="0"/>
              <a:t>Best neighborhood which meets above criteria.</a:t>
            </a:r>
          </a:p>
          <a:p>
            <a:pPr marL="0" indent="0">
              <a:buNone/>
            </a:pPr>
            <a:endParaRPr lang="en-US" dirty="0"/>
          </a:p>
        </p:txBody>
      </p:sp>
    </p:spTree>
    <p:extLst>
      <p:ext uri="{BB962C8B-B14F-4D97-AF65-F5344CB8AC3E}">
        <p14:creationId xmlns:p14="http://schemas.microsoft.com/office/powerpoint/2010/main" val="351036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86519"/>
            <a:ext cx="8596668" cy="1320800"/>
          </a:xfrm>
        </p:spPr>
        <p:txBody>
          <a:bodyPr/>
          <a:lstStyle/>
          <a:p>
            <a:pPr algn="ctr"/>
            <a:r>
              <a:rPr lang="en-US" b="1" dirty="0" smtClean="0"/>
              <a:t>METHODOLOGY 4</a:t>
            </a:r>
            <a:r>
              <a:rPr lang="en-US" b="1" dirty="0"/>
              <a:t/>
            </a:r>
            <a:br>
              <a:rPr lang="en-US" b="1" dirty="0"/>
            </a:br>
            <a:r>
              <a:rPr lang="en-US" b="1" dirty="0" smtClean="0"/>
              <a:t>PART 1 BROOKLYN AND MANHATTAN</a:t>
            </a:r>
            <a:endParaRPr lang="en-US" b="1" dirty="0"/>
          </a:p>
        </p:txBody>
      </p:sp>
      <p:sp>
        <p:nvSpPr>
          <p:cNvPr id="3" name="Content Placeholder 2"/>
          <p:cNvSpPr>
            <a:spLocks noGrp="1"/>
          </p:cNvSpPr>
          <p:nvPr>
            <p:ph idx="1"/>
          </p:nvPr>
        </p:nvSpPr>
        <p:spPr>
          <a:xfrm>
            <a:off x="677333" y="1507319"/>
            <a:ext cx="8596668" cy="4697411"/>
          </a:xfrm>
        </p:spPr>
        <p:txBody>
          <a:bodyPr/>
          <a:lstStyle/>
          <a:p>
            <a:r>
              <a:rPr lang="en-US" dirty="0"/>
              <a:t>Brooklyn and Manhattan Venues data  </a:t>
            </a:r>
            <a:endParaRPr lang="en-US" dirty="0"/>
          </a:p>
          <a:p>
            <a:endParaRPr lang="en-US" dirty="0"/>
          </a:p>
          <a:p>
            <a:endParaRPr lang="en-US" dirty="0"/>
          </a:p>
          <a:p>
            <a:endParaRPr lang="en-US" dirty="0"/>
          </a:p>
          <a:p>
            <a:endParaRPr lang="en-US" dirty="0"/>
          </a:p>
          <a:p>
            <a:pPr marL="0" indent="0">
              <a:buNone/>
            </a:pPr>
            <a:endParaRPr lang="en-US" dirty="0"/>
          </a:p>
          <a:p>
            <a:r>
              <a:rPr lang="en-US" dirty="0" smtClean="0"/>
              <a:t>Brooklyn </a:t>
            </a:r>
            <a:r>
              <a:rPr lang="en-US" dirty="0"/>
              <a:t>and Manhattan Visualization</a:t>
            </a:r>
          </a:p>
        </p:txBody>
      </p:sp>
      <p:pic>
        <p:nvPicPr>
          <p:cNvPr id="4" name="Picture 3"/>
          <p:cNvPicPr/>
          <p:nvPr/>
        </p:nvPicPr>
        <p:blipFill>
          <a:blip r:embed="rId2"/>
          <a:stretch>
            <a:fillRect/>
          </a:stretch>
        </p:blipFill>
        <p:spPr>
          <a:xfrm>
            <a:off x="677333" y="2003889"/>
            <a:ext cx="7915275" cy="1648460"/>
          </a:xfrm>
          <a:prstGeom prst="rect">
            <a:avLst/>
          </a:prstGeom>
        </p:spPr>
      </p:pic>
      <p:pic>
        <p:nvPicPr>
          <p:cNvPr id="5" name="Picture 4"/>
          <p:cNvPicPr/>
          <p:nvPr/>
        </p:nvPicPr>
        <p:blipFill>
          <a:blip r:embed="rId3"/>
          <a:stretch>
            <a:fillRect/>
          </a:stretch>
        </p:blipFill>
        <p:spPr>
          <a:xfrm>
            <a:off x="1749530" y="4351800"/>
            <a:ext cx="5770880" cy="2349500"/>
          </a:xfrm>
          <a:prstGeom prst="rect">
            <a:avLst/>
          </a:prstGeom>
        </p:spPr>
      </p:pic>
    </p:spTree>
    <p:extLst>
      <p:ext uri="{BB962C8B-B14F-4D97-AF65-F5344CB8AC3E}">
        <p14:creationId xmlns:p14="http://schemas.microsoft.com/office/powerpoint/2010/main" val="9640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METHODOLOGY 4</a:t>
            </a:r>
            <a:br>
              <a:rPr lang="en-US" b="1" dirty="0"/>
            </a:br>
            <a:r>
              <a:rPr lang="en-US" b="1" dirty="0"/>
              <a:t>PART 1 BROOKLYN AND MANHATTAN</a:t>
            </a:r>
            <a:endParaRPr lang="en-US" dirty="0"/>
          </a:p>
        </p:txBody>
      </p:sp>
      <p:sp>
        <p:nvSpPr>
          <p:cNvPr id="3" name="Content Placeholder 2"/>
          <p:cNvSpPr>
            <a:spLocks noGrp="1"/>
          </p:cNvSpPr>
          <p:nvPr>
            <p:ph idx="1"/>
          </p:nvPr>
        </p:nvSpPr>
        <p:spPr/>
        <p:txBody>
          <a:bodyPr/>
          <a:lstStyle/>
          <a:p>
            <a:r>
              <a:rPr lang="en-US" dirty="0"/>
              <a:t>Brooklyn and Manhattan Venues Visualization : Generated the below Brooklyn and Manhattan Venues Visualization. The "BM_venues" dataframe has 9708 venues and 397 unique venue types. </a:t>
            </a:r>
          </a:p>
        </p:txBody>
      </p:sp>
      <p:pic>
        <p:nvPicPr>
          <p:cNvPr id="4" name="Picture 3"/>
          <p:cNvPicPr/>
          <p:nvPr/>
        </p:nvPicPr>
        <p:blipFill>
          <a:blip r:embed="rId2"/>
          <a:stretch>
            <a:fillRect/>
          </a:stretch>
        </p:blipFill>
        <p:spPr>
          <a:xfrm>
            <a:off x="830114" y="3115955"/>
            <a:ext cx="8291108" cy="3614317"/>
          </a:xfrm>
          <a:prstGeom prst="rect">
            <a:avLst/>
          </a:prstGeom>
        </p:spPr>
      </p:pic>
    </p:spTree>
    <p:extLst>
      <p:ext uri="{BB962C8B-B14F-4D97-AF65-F5344CB8AC3E}">
        <p14:creationId xmlns:p14="http://schemas.microsoft.com/office/powerpoint/2010/main" val="3209321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33"/>
            <a:ext cx="8596668" cy="1320800"/>
          </a:xfrm>
        </p:spPr>
        <p:txBody>
          <a:bodyPr>
            <a:normAutofit fontScale="90000"/>
          </a:bodyPr>
          <a:lstStyle/>
          <a:p>
            <a:pPr algn="ctr"/>
            <a:r>
              <a:rPr lang="en-US" b="1" dirty="0"/>
              <a:t>METHODOLOGY 4</a:t>
            </a:r>
            <a:br>
              <a:rPr lang="en-US" b="1" dirty="0"/>
            </a:br>
            <a:r>
              <a:rPr lang="en-US" b="1" dirty="0"/>
              <a:t>PART </a:t>
            </a:r>
            <a:r>
              <a:rPr lang="en-US" b="1" dirty="0" smtClean="0"/>
              <a:t>2 BRONX, QUEENS AND STATEN ISLAND</a:t>
            </a:r>
            <a:endParaRPr lang="en-US" dirty="0"/>
          </a:p>
        </p:txBody>
      </p:sp>
      <p:sp>
        <p:nvSpPr>
          <p:cNvPr id="3" name="Content Placeholder 2"/>
          <p:cNvSpPr>
            <a:spLocks noGrp="1"/>
          </p:cNvSpPr>
          <p:nvPr>
            <p:ph idx="1"/>
          </p:nvPr>
        </p:nvSpPr>
        <p:spPr>
          <a:xfrm>
            <a:off x="677334" y="1502260"/>
            <a:ext cx="8596668" cy="3880773"/>
          </a:xfrm>
        </p:spPr>
        <p:txBody>
          <a:bodyPr/>
          <a:lstStyle/>
          <a:p>
            <a:r>
              <a:rPr lang="en-US" dirty="0"/>
              <a:t>Bronx, Queens and Staten Island Venues data </a:t>
            </a:r>
            <a:endParaRPr lang="en-US" dirty="0"/>
          </a:p>
          <a:p>
            <a:endParaRPr lang="en-US" dirty="0"/>
          </a:p>
          <a:p>
            <a:endParaRPr lang="en-US" dirty="0"/>
          </a:p>
          <a:p>
            <a:endParaRPr lang="en-US" dirty="0"/>
          </a:p>
          <a:p>
            <a:endParaRPr lang="en-US" dirty="0"/>
          </a:p>
          <a:p>
            <a:endParaRPr lang="en-US" dirty="0"/>
          </a:p>
          <a:p>
            <a:r>
              <a:rPr lang="en-US" dirty="0"/>
              <a:t>Bronx, Queens and Staten Island Visualization </a:t>
            </a:r>
          </a:p>
          <a:p>
            <a:pPr marL="0" indent="0">
              <a:buNone/>
            </a:pPr>
            <a:endParaRPr lang="en-US" dirty="0"/>
          </a:p>
        </p:txBody>
      </p:sp>
      <p:pic>
        <p:nvPicPr>
          <p:cNvPr id="4" name="Picture 3"/>
          <p:cNvPicPr/>
          <p:nvPr/>
        </p:nvPicPr>
        <p:blipFill>
          <a:blip r:embed="rId2"/>
          <a:stretch>
            <a:fillRect/>
          </a:stretch>
        </p:blipFill>
        <p:spPr>
          <a:xfrm>
            <a:off x="1152333" y="1992797"/>
            <a:ext cx="7646670" cy="1660525"/>
          </a:xfrm>
          <a:prstGeom prst="rect">
            <a:avLst/>
          </a:prstGeom>
        </p:spPr>
      </p:pic>
      <p:pic>
        <p:nvPicPr>
          <p:cNvPr id="5" name="Picture 4"/>
          <p:cNvPicPr/>
          <p:nvPr/>
        </p:nvPicPr>
        <p:blipFill>
          <a:blip r:embed="rId3"/>
          <a:stretch>
            <a:fillRect/>
          </a:stretch>
        </p:blipFill>
        <p:spPr>
          <a:xfrm>
            <a:off x="1152333" y="4443700"/>
            <a:ext cx="5483225" cy="2258060"/>
          </a:xfrm>
          <a:prstGeom prst="rect">
            <a:avLst/>
          </a:prstGeom>
        </p:spPr>
      </p:pic>
    </p:spTree>
    <p:extLst>
      <p:ext uri="{BB962C8B-B14F-4D97-AF65-F5344CB8AC3E}">
        <p14:creationId xmlns:p14="http://schemas.microsoft.com/office/powerpoint/2010/main" val="203666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3434"/>
            <a:ext cx="8596668" cy="1320800"/>
          </a:xfrm>
        </p:spPr>
        <p:txBody>
          <a:bodyPr>
            <a:normAutofit fontScale="90000"/>
          </a:bodyPr>
          <a:lstStyle/>
          <a:p>
            <a:pPr algn="ctr"/>
            <a:r>
              <a:rPr lang="en-US" b="1" dirty="0"/>
              <a:t>METHODOLOGY 4</a:t>
            </a:r>
            <a:br>
              <a:rPr lang="en-US" b="1" dirty="0"/>
            </a:br>
            <a:r>
              <a:rPr lang="en-US" b="1" dirty="0"/>
              <a:t>PART 2 BRONX, QUEENS AND STATEN ISLAND</a:t>
            </a:r>
            <a:endParaRPr lang="en-US" dirty="0"/>
          </a:p>
        </p:txBody>
      </p:sp>
      <p:sp>
        <p:nvSpPr>
          <p:cNvPr id="3" name="Content Placeholder 2"/>
          <p:cNvSpPr>
            <a:spLocks noGrp="1"/>
          </p:cNvSpPr>
          <p:nvPr>
            <p:ph idx="1"/>
          </p:nvPr>
        </p:nvSpPr>
        <p:spPr>
          <a:xfrm>
            <a:off x="677334" y="1833043"/>
            <a:ext cx="8596668" cy="3880773"/>
          </a:xfrm>
        </p:spPr>
        <p:txBody>
          <a:bodyPr/>
          <a:lstStyle/>
          <a:p>
            <a:r>
              <a:rPr lang="en-US" dirty="0"/>
              <a:t>Bronx, Queens and Staten Island Venues Visualization : The "</a:t>
            </a:r>
            <a:r>
              <a:rPr lang="en-US" dirty="0" err="1"/>
              <a:t>BQS_venues</a:t>
            </a:r>
            <a:r>
              <a:rPr lang="en-US" dirty="0"/>
              <a:t>" dataframe has 10805 venues and 387 unique venue types. </a:t>
            </a:r>
          </a:p>
        </p:txBody>
      </p:sp>
      <p:pic>
        <p:nvPicPr>
          <p:cNvPr id="4" name="Picture 3"/>
          <p:cNvPicPr/>
          <p:nvPr/>
        </p:nvPicPr>
        <p:blipFill>
          <a:blip r:embed="rId2"/>
          <a:stretch>
            <a:fillRect/>
          </a:stretch>
        </p:blipFill>
        <p:spPr>
          <a:xfrm>
            <a:off x="677334" y="2694338"/>
            <a:ext cx="8988190" cy="3952122"/>
          </a:xfrm>
          <a:prstGeom prst="rect">
            <a:avLst/>
          </a:prstGeom>
        </p:spPr>
      </p:pic>
    </p:spTree>
    <p:extLst>
      <p:ext uri="{BB962C8B-B14F-4D97-AF65-F5344CB8AC3E}">
        <p14:creationId xmlns:p14="http://schemas.microsoft.com/office/powerpoint/2010/main" val="157601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RESULT</a:t>
            </a:r>
            <a:r>
              <a:rPr lang="en-US" b="1" dirty="0"/>
              <a:t/>
            </a:r>
            <a:br>
              <a:rPr lang="en-US" b="1" dirty="0"/>
            </a:br>
            <a:r>
              <a:rPr lang="en-US" b="1" dirty="0"/>
              <a:t>PART 1 BROOKLYN AND MANHATTAN</a:t>
            </a:r>
            <a:endParaRPr lang="en-US" dirty="0"/>
          </a:p>
        </p:txBody>
      </p:sp>
      <p:sp>
        <p:nvSpPr>
          <p:cNvPr id="3" name="Content Placeholder 2"/>
          <p:cNvSpPr>
            <a:spLocks noGrp="1"/>
          </p:cNvSpPr>
          <p:nvPr>
            <p:ph idx="1"/>
          </p:nvPr>
        </p:nvSpPr>
        <p:spPr>
          <a:xfrm>
            <a:off x="677334" y="2160589"/>
            <a:ext cx="4850009" cy="3880773"/>
          </a:xfrm>
        </p:spPr>
        <p:txBody>
          <a:bodyPr/>
          <a:lstStyle/>
          <a:p>
            <a:pPr lvl="0" fontAlgn="base"/>
            <a:r>
              <a:rPr lang="en-US" dirty="0"/>
              <a:t>Segmenting and Clustering Neighborhoods  </a:t>
            </a:r>
          </a:p>
          <a:p>
            <a:pPr marL="0" indent="0">
              <a:buNone/>
            </a:pPr>
            <a:endParaRPr lang="en-US" dirty="0"/>
          </a:p>
          <a:p>
            <a:pPr lvl="0" fontAlgn="base"/>
            <a:r>
              <a:rPr lang="en-US" dirty="0"/>
              <a:t>Cluster0 : The Total and Total Sum of cluster0 has smallest value. It shows that the market is not saturated. </a:t>
            </a:r>
          </a:p>
          <a:p>
            <a:pPr marL="0" indent="0">
              <a:buNone/>
            </a:pPr>
            <a:r>
              <a:rPr lang="en-US" dirty="0"/>
              <a:t> </a:t>
            </a:r>
          </a:p>
          <a:p>
            <a:pPr lvl="0" fontAlgn="base"/>
            <a:r>
              <a:rPr lang="en-US" dirty="0"/>
              <a:t>Cluster1 : The Total and Total Sum is very high. Lot of competition. Saturated neighborhoods. </a:t>
            </a:r>
          </a:p>
        </p:txBody>
      </p:sp>
      <p:pic>
        <p:nvPicPr>
          <p:cNvPr id="4" name="Picture 3"/>
          <p:cNvPicPr/>
          <p:nvPr/>
        </p:nvPicPr>
        <p:blipFill>
          <a:blip r:embed="rId2"/>
          <a:stretch>
            <a:fillRect/>
          </a:stretch>
        </p:blipFill>
        <p:spPr>
          <a:xfrm>
            <a:off x="6052768" y="1930400"/>
            <a:ext cx="5189726" cy="3899017"/>
          </a:xfrm>
          <a:prstGeom prst="rect">
            <a:avLst/>
          </a:prstGeom>
        </p:spPr>
      </p:pic>
    </p:spTree>
    <p:extLst>
      <p:ext uri="{BB962C8B-B14F-4D97-AF65-F5344CB8AC3E}">
        <p14:creationId xmlns:p14="http://schemas.microsoft.com/office/powerpoint/2010/main" val="385254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8026"/>
            <a:ext cx="8596668" cy="1320800"/>
          </a:xfrm>
        </p:spPr>
        <p:txBody>
          <a:bodyPr>
            <a:normAutofit fontScale="90000"/>
          </a:bodyPr>
          <a:lstStyle/>
          <a:p>
            <a:pPr algn="ctr"/>
            <a:r>
              <a:rPr lang="en-US" b="1" dirty="0" smtClean="0"/>
              <a:t>RESULT</a:t>
            </a:r>
            <a:r>
              <a:rPr lang="en-US" b="1" dirty="0"/>
              <a:t/>
            </a:r>
            <a:br>
              <a:rPr lang="en-US" b="1" dirty="0"/>
            </a:br>
            <a:r>
              <a:rPr lang="en-US" b="1" dirty="0"/>
              <a:t>PART 2 BRONX, QUEENS AND STATEN ISLAND</a:t>
            </a:r>
            <a:endParaRPr lang="en-US" dirty="0"/>
          </a:p>
        </p:txBody>
      </p:sp>
      <p:sp>
        <p:nvSpPr>
          <p:cNvPr id="3" name="Content Placeholder 2"/>
          <p:cNvSpPr>
            <a:spLocks noGrp="1"/>
          </p:cNvSpPr>
          <p:nvPr>
            <p:ph idx="1"/>
          </p:nvPr>
        </p:nvSpPr>
        <p:spPr>
          <a:xfrm>
            <a:off x="677334" y="2160589"/>
            <a:ext cx="4058439" cy="3880773"/>
          </a:xfrm>
        </p:spPr>
        <p:txBody>
          <a:bodyPr>
            <a:normAutofit lnSpcReduction="10000"/>
          </a:bodyPr>
          <a:lstStyle/>
          <a:p>
            <a:pPr lvl="0" fontAlgn="base"/>
            <a:r>
              <a:rPr lang="en-US" dirty="0"/>
              <a:t>Segmenting and Clustering Neighborhoods  </a:t>
            </a:r>
          </a:p>
          <a:p>
            <a:pPr marL="0" indent="0">
              <a:buNone/>
            </a:pPr>
            <a:endParaRPr lang="en-US" dirty="0"/>
          </a:p>
          <a:p>
            <a:pPr lvl="0" fontAlgn="base"/>
            <a:r>
              <a:rPr lang="en-US" dirty="0"/>
              <a:t>Cluster0 : The Total and Total Sum of cluster0 has smallest value. It shows that the market is not saturated. </a:t>
            </a:r>
            <a:r>
              <a:rPr lang="en-US" dirty="0" smtClean="0"/>
              <a:t>There are untapped markets.</a:t>
            </a:r>
            <a:endParaRPr lang="en-US" dirty="0"/>
          </a:p>
          <a:p>
            <a:pPr marL="0" indent="0">
              <a:buNone/>
            </a:pPr>
            <a:r>
              <a:rPr lang="en-US" dirty="0"/>
              <a:t> </a:t>
            </a:r>
          </a:p>
          <a:p>
            <a:pPr lvl="0" fontAlgn="base"/>
            <a:r>
              <a:rPr lang="en-US" dirty="0"/>
              <a:t>Cluster1 : The Total and Total Sum is very high. Lot of competition. Saturated neighborhoods. </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48880" t="15785" r="1763" b="39112"/>
          <a:stretch/>
        </p:blipFill>
        <p:spPr bwMode="auto">
          <a:xfrm>
            <a:off x="5232862" y="1513350"/>
            <a:ext cx="4041140" cy="258762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2" cstate="print">
            <a:extLst>
              <a:ext uri="{28A0092B-C50C-407E-A947-70E740481C1C}">
                <a14:useLocalDpi xmlns:a14="http://schemas.microsoft.com/office/drawing/2010/main" val="0"/>
              </a:ext>
            </a:extLst>
          </a:blip>
          <a:srcRect l="49828" t="64646" r="116"/>
          <a:stretch/>
        </p:blipFill>
        <p:spPr bwMode="auto">
          <a:xfrm>
            <a:off x="5232862" y="4325909"/>
            <a:ext cx="4097020" cy="20275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1567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7527"/>
            <a:ext cx="8596668" cy="1320800"/>
          </a:xfrm>
        </p:spPr>
        <p:txBody>
          <a:bodyPr/>
          <a:lstStyle/>
          <a:p>
            <a:pPr algn="ctr"/>
            <a:r>
              <a:rPr lang="en-US" b="1" dirty="0" smtClean="0"/>
              <a:t>DISCUSSION</a:t>
            </a:r>
            <a:endParaRPr lang="en-US" b="1" dirty="0"/>
          </a:p>
        </p:txBody>
      </p:sp>
      <p:sp>
        <p:nvSpPr>
          <p:cNvPr id="3" name="Content Placeholder 2"/>
          <p:cNvSpPr>
            <a:spLocks noGrp="1"/>
          </p:cNvSpPr>
          <p:nvPr>
            <p:ph idx="1"/>
          </p:nvPr>
        </p:nvSpPr>
        <p:spPr>
          <a:xfrm>
            <a:off x="677334" y="1382667"/>
            <a:ext cx="8596668" cy="3880773"/>
          </a:xfrm>
        </p:spPr>
        <p:txBody>
          <a:bodyPr/>
          <a:lstStyle/>
          <a:p>
            <a:pPr lvl="0" fontAlgn="base"/>
            <a:r>
              <a:rPr lang="en-US" dirty="0"/>
              <a:t>Scope to explore cuisines of various countries in Bronx, Queens and Staten Island </a:t>
            </a:r>
          </a:p>
          <a:p>
            <a:pPr lvl="0" fontAlgn="base"/>
            <a:r>
              <a:rPr lang="en-US" dirty="0"/>
              <a:t>In Manhattan and Brooklyn restaurants , cuisines of many countries are part of their Menu. Risk can be taken with great menu on board. It also shows people love and explore cuisines of various countries. </a:t>
            </a:r>
          </a:p>
          <a:p>
            <a:pPr lvl="0" fontAlgn="base"/>
            <a:r>
              <a:rPr lang="en-US" dirty="0"/>
              <a:t>Scope to increase Farmers markets in Bronx, Queens and Staten Island. </a:t>
            </a:r>
          </a:p>
          <a:p>
            <a:pPr lvl="0" fontAlgn="base"/>
            <a:r>
              <a:rPr lang="en-US" dirty="0"/>
              <a:t>Region - Cluster0 </a:t>
            </a:r>
          </a:p>
          <a:p>
            <a:pPr lvl="0" fontAlgn="base"/>
            <a:r>
              <a:rPr lang="en-US" dirty="0"/>
              <a:t>Neighborhood – Staten Island –      Tod Hill, Port Ivory, Bloomfield </a:t>
            </a:r>
          </a:p>
        </p:txBody>
      </p:sp>
    </p:spTree>
    <p:extLst>
      <p:ext uri="{BB962C8B-B14F-4D97-AF65-F5344CB8AC3E}">
        <p14:creationId xmlns:p14="http://schemas.microsoft.com/office/powerpoint/2010/main" val="2908753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CONCLUSION</a:t>
            </a:r>
            <a:endParaRPr lang="en-US" b="1" dirty="0"/>
          </a:p>
        </p:txBody>
      </p:sp>
      <p:sp>
        <p:nvSpPr>
          <p:cNvPr id="3" name="Content Placeholder 2"/>
          <p:cNvSpPr>
            <a:spLocks noGrp="1"/>
          </p:cNvSpPr>
          <p:nvPr>
            <p:ph idx="1"/>
          </p:nvPr>
        </p:nvSpPr>
        <p:spPr/>
        <p:txBody>
          <a:bodyPr/>
          <a:lstStyle/>
          <a:p>
            <a:r>
              <a:rPr lang="en-US" dirty="0"/>
              <a:t>Analysis performed on limited data </a:t>
            </a:r>
            <a:endParaRPr lang="en-US" dirty="0" smtClean="0"/>
          </a:p>
          <a:p>
            <a:r>
              <a:rPr lang="en-US" dirty="0"/>
              <a:t>Re-run program with updated information </a:t>
            </a:r>
          </a:p>
          <a:p>
            <a:r>
              <a:rPr lang="en-US" dirty="0"/>
              <a:t>Brooklyn and Manhattan has high concentration of restaurant business. Very competitive market.  </a:t>
            </a:r>
          </a:p>
          <a:p>
            <a:r>
              <a:rPr lang="en-US" dirty="0"/>
              <a:t>Bronx, Queens and Staten Island also has good number of restaurants but </a:t>
            </a:r>
            <a:r>
              <a:rPr lang="en-US" dirty="0" smtClean="0"/>
              <a:t>not </a:t>
            </a:r>
            <a:r>
              <a:rPr lang="en-US" dirty="0"/>
              <a:t>as many as required. So this can </a:t>
            </a:r>
            <a:r>
              <a:rPr lang="en-US" dirty="0" smtClean="0"/>
              <a:t>be </a:t>
            </a:r>
            <a:r>
              <a:rPr lang="en-US" dirty="0"/>
              <a:t>explored</a:t>
            </a:r>
            <a:r>
              <a:rPr lang="en-US" dirty="0" smtClean="0"/>
              <a:t>.</a:t>
            </a:r>
          </a:p>
          <a:p>
            <a:r>
              <a:rPr lang="en-US" dirty="0"/>
              <a:t>As per the </a:t>
            </a:r>
            <a:r>
              <a:rPr lang="en-US" dirty="0" smtClean="0"/>
              <a:t>neighborhood </a:t>
            </a:r>
            <a:r>
              <a:rPr lang="en-US" dirty="0"/>
              <a:t>or </a:t>
            </a:r>
            <a:r>
              <a:rPr lang="en-US" dirty="0" smtClean="0"/>
              <a:t>restaurant </a:t>
            </a:r>
            <a:r>
              <a:rPr lang="en-US" dirty="0"/>
              <a:t>type mentioned like Indian Restaurant, analysis can be checked. A venue with lowest risk and competition can </a:t>
            </a:r>
            <a:r>
              <a:rPr lang="en-US" dirty="0" smtClean="0"/>
              <a:t>be identified.</a:t>
            </a:r>
            <a:endParaRPr lang="en-US" dirty="0"/>
          </a:p>
          <a:p>
            <a:endParaRPr lang="en-US" dirty="0"/>
          </a:p>
          <a:p>
            <a:endParaRPr lang="en-US" dirty="0"/>
          </a:p>
          <a:p>
            <a:endParaRPr lang="en-US" dirty="0" smtClean="0"/>
          </a:p>
        </p:txBody>
      </p:sp>
    </p:spTree>
    <p:extLst>
      <p:ext uri="{BB962C8B-B14F-4D97-AF65-F5344CB8AC3E}">
        <p14:creationId xmlns:p14="http://schemas.microsoft.com/office/powerpoint/2010/main" val="197381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FACTS ABOUT NEW YORK CITY</a:t>
            </a:r>
            <a:endParaRPr lang="en-US" b="1" dirty="0"/>
          </a:p>
        </p:txBody>
      </p:sp>
      <p:sp>
        <p:nvSpPr>
          <p:cNvPr id="3" name="Content Placeholder 2"/>
          <p:cNvSpPr>
            <a:spLocks noGrp="1"/>
          </p:cNvSpPr>
          <p:nvPr>
            <p:ph idx="1"/>
          </p:nvPr>
        </p:nvSpPr>
        <p:spPr/>
        <p:txBody>
          <a:bodyPr>
            <a:normAutofit/>
          </a:bodyPr>
          <a:lstStyle/>
          <a:p>
            <a:r>
              <a:rPr lang="en-US" sz="2400" dirty="0" smtClean="0"/>
              <a:t>Most populous city of United States.</a:t>
            </a:r>
          </a:p>
          <a:p>
            <a:r>
              <a:rPr lang="en-US" sz="2400" dirty="0" smtClean="0"/>
              <a:t>It is diverse and financial capital of USA</a:t>
            </a:r>
          </a:p>
          <a:p>
            <a:r>
              <a:rPr lang="en-US" sz="2400" dirty="0" smtClean="0"/>
              <a:t>Multicultural</a:t>
            </a:r>
          </a:p>
          <a:p>
            <a:r>
              <a:rPr lang="en-US" sz="2400" dirty="0" smtClean="0"/>
              <a:t>Business friendly environment</a:t>
            </a:r>
          </a:p>
          <a:p>
            <a:r>
              <a:rPr lang="en-US" sz="2400" dirty="0" smtClean="0"/>
              <a:t>Global hub of business and commerce</a:t>
            </a:r>
          </a:p>
          <a:p>
            <a:r>
              <a:rPr lang="en-US" sz="2400" dirty="0" smtClean="0"/>
              <a:t>The city with major center of finance and banking, transportation, tourism, real estate, traditional media, theatre, fashion, advertising, legal services etc.</a:t>
            </a:r>
          </a:p>
          <a:p>
            <a:endParaRPr lang="en-US" sz="2400" dirty="0"/>
          </a:p>
        </p:txBody>
      </p:sp>
    </p:spTree>
    <p:extLst>
      <p:ext uri="{BB962C8B-B14F-4D97-AF65-F5344CB8AC3E}">
        <p14:creationId xmlns:p14="http://schemas.microsoft.com/office/powerpoint/2010/main" val="370713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BUSINESS ENVIROMENT IN CITY</a:t>
            </a:r>
            <a:endParaRPr lang="en-US" b="1" dirty="0"/>
          </a:p>
        </p:txBody>
      </p:sp>
      <p:sp>
        <p:nvSpPr>
          <p:cNvPr id="3" name="Content Placeholder 2"/>
          <p:cNvSpPr>
            <a:spLocks noGrp="1"/>
          </p:cNvSpPr>
          <p:nvPr>
            <p:ph idx="1"/>
          </p:nvPr>
        </p:nvSpPr>
        <p:spPr/>
        <p:txBody>
          <a:bodyPr/>
          <a:lstStyle/>
          <a:p>
            <a:r>
              <a:rPr lang="en-US" dirty="0" smtClean="0"/>
              <a:t>Market is highly competitive</a:t>
            </a:r>
          </a:p>
          <a:p>
            <a:r>
              <a:rPr lang="en-US" dirty="0" smtClean="0"/>
              <a:t>Highly developed city so cost of doing business is also high.</a:t>
            </a:r>
          </a:p>
          <a:p>
            <a:r>
              <a:rPr lang="en-US" dirty="0" smtClean="0"/>
              <a:t>New business venture or expansion needs to be analyzed carefully.</a:t>
            </a:r>
          </a:p>
          <a:p>
            <a:r>
              <a:rPr lang="en-US" dirty="0" smtClean="0"/>
              <a:t>One should strategically targeting the market in order to :</a:t>
            </a:r>
          </a:p>
          <a:p>
            <a:pPr marL="0" indent="0">
              <a:buNone/>
            </a:pPr>
            <a:r>
              <a:rPr lang="en-US" dirty="0" smtClean="0"/>
              <a:t>	Reduce the risk.</a:t>
            </a:r>
          </a:p>
          <a:p>
            <a:pPr marL="0" indent="0">
              <a:buNone/>
            </a:pPr>
            <a:r>
              <a:rPr lang="en-US" dirty="0"/>
              <a:t>	</a:t>
            </a:r>
            <a:r>
              <a:rPr lang="en-US" dirty="0" smtClean="0"/>
              <a:t>Return on investment will be reasonable.</a:t>
            </a:r>
            <a:endParaRPr lang="en-US" dirty="0"/>
          </a:p>
        </p:txBody>
      </p:sp>
    </p:spTree>
    <p:extLst>
      <p:ext uri="{BB962C8B-B14F-4D97-AF65-F5344CB8AC3E}">
        <p14:creationId xmlns:p14="http://schemas.microsoft.com/office/powerpoint/2010/main" val="144946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661"/>
            <a:ext cx="10515600" cy="1091820"/>
          </a:xfrm>
        </p:spPr>
        <p:txBody>
          <a:bodyPr/>
          <a:lstStyle/>
          <a:p>
            <a:pPr algn="ctr"/>
            <a:r>
              <a:rPr lang="en-US" b="1" dirty="0" smtClean="0"/>
              <a:t>CUISINE IN NEW YORK</a:t>
            </a:r>
            <a:endParaRPr lang="en-US" b="1" dirty="0"/>
          </a:p>
        </p:txBody>
      </p:sp>
      <p:sp>
        <p:nvSpPr>
          <p:cNvPr id="3" name="Content Placeholder 2"/>
          <p:cNvSpPr>
            <a:spLocks noGrp="1"/>
          </p:cNvSpPr>
          <p:nvPr>
            <p:ph idx="1"/>
          </p:nvPr>
        </p:nvSpPr>
        <p:spPr>
          <a:xfrm>
            <a:off x="838200" y="1528549"/>
            <a:ext cx="10515600" cy="4648414"/>
          </a:xfrm>
        </p:spPr>
        <p:txBody>
          <a:bodyPr>
            <a:noAutofit/>
          </a:bodyPr>
          <a:lstStyle/>
          <a:p>
            <a:r>
              <a:rPr lang="en-US" sz="2400" dirty="0"/>
              <a:t>The City of New York is famous for its excellent cuisine. It's food culture includes an array of international cuisines influenced by the city's immigrant history. </a:t>
            </a:r>
          </a:p>
          <a:p>
            <a:pPr lvl="0" fontAlgn="base"/>
            <a:r>
              <a:rPr lang="en-US" sz="2400" dirty="0"/>
              <a:t>Central and Eastern European immigrants, especially Jewish immigrants - bagels, cheesecake, hot dogs, knishes, and delicatessens </a:t>
            </a:r>
          </a:p>
          <a:p>
            <a:pPr lvl="0" fontAlgn="base"/>
            <a:r>
              <a:rPr lang="en-US" sz="2400" dirty="0"/>
              <a:t>Italian immigrants - New York-style pizza and Italian cuisine </a:t>
            </a:r>
          </a:p>
          <a:p>
            <a:pPr lvl="0" fontAlgn="base"/>
            <a:r>
              <a:rPr lang="en-US" sz="2400" dirty="0"/>
              <a:t>Jewish immigrants and Irish immigrants - pastrami and corned beef </a:t>
            </a:r>
          </a:p>
          <a:p>
            <a:pPr lvl="0" fontAlgn="base"/>
            <a:r>
              <a:rPr lang="en-US" sz="2400" dirty="0"/>
              <a:t>Chinese and other Asian restaurants, sandwich joints, trattorias, diners, and coffeehouses are ubiquitous throughout the city </a:t>
            </a:r>
          </a:p>
          <a:p>
            <a:pPr lvl="0" fontAlgn="base"/>
            <a:r>
              <a:rPr lang="en-US" sz="2400" dirty="0"/>
              <a:t>Mobile food vendors - Some 4,000 licensed by the city </a:t>
            </a:r>
          </a:p>
          <a:p>
            <a:pPr lvl="0" fontAlgn="base"/>
            <a:r>
              <a:rPr lang="en-US" sz="2400" dirty="0"/>
              <a:t>Middle Eastern foods such as falafel and kebabs examples of modern New York street food </a:t>
            </a:r>
          </a:p>
        </p:txBody>
      </p:sp>
    </p:spTree>
    <p:extLst>
      <p:ext uri="{BB962C8B-B14F-4D97-AF65-F5344CB8AC3E}">
        <p14:creationId xmlns:p14="http://schemas.microsoft.com/office/powerpoint/2010/main" val="383698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FACTORS TO DECIDE RESTAURANT LOCATION</a:t>
            </a:r>
            <a:endParaRPr lang="en-US" b="1" dirty="0"/>
          </a:p>
        </p:txBody>
      </p:sp>
      <p:sp>
        <p:nvSpPr>
          <p:cNvPr id="3" name="Content Placeholder 2"/>
          <p:cNvSpPr>
            <a:spLocks noGrp="1"/>
          </p:cNvSpPr>
          <p:nvPr>
            <p:ph idx="1"/>
          </p:nvPr>
        </p:nvSpPr>
        <p:spPr/>
        <p:txBody>
          <a:bodyPr>
            <a:normAutofit fontScale="92500" lnSpcReduction="20000"/>
          </a:bodyPr>
          <a:lstStyle/>
          <a:p>
            <a:pPr lvl="0" fontAlgn="base"/>
            <a:r>
              <a:rPr lang="en-US" dirty="0"/>
              <a:t>Famous for fine dining Michelin starred restaurants. The city is home to "nearly one thousand of the finest and most diverse haute cuisine restaurants in the world", according to Michelin.  </a:t>
            </a:r>
          </a:p>
          <a:p>
            <a:pPr lvl="0" fontAlgn="base"/>
            <a:r>
              <a:rPr lang="en-US" dirty="0"/>
              <a:t>So it is evident that to survive in such competitive market it is very important to strategically plan. </a:t>
            </a:r>
          </a:p>
          <a:p>
            <a:r>
              <a:rPr lang="en-US" dirty="0"/>
              <a:t> </a:t>
            </a:r>
          </a:p>
          <a:p>
            <a:r>
              <a:rPr lang="en-US" dirty="0"/>
              <a:t> </a:t>
            </a:r>
          </a:p>
          <a:p>
            <a:pPr lvl="0" fontAlgn="base"/>
            <a:r>
              <a:rPr lang="en-US" dirty="0"/>
              <a:t>New York Population  </a:t>
            </a:r>
          </a:p>
          <a:p>
            <a:pPr lvl="0" fontAlgn="base"/>
            <a:r>
              <a:rPr lang="en-US" dirty="0"/>
              <a:t>New York City Demographics  </a:t>
            </a:r>
          </a:p>
          <a:p>
            <a:pPr lvl="0" fontAlgn="base"/>
            <a:r>
              <a:rPr lang="en-US" dirty="0"/>
              <a:t>Are there any Farmers Markets, Wholesale markets </a:t>
            </a:r>
            <a:r>
              <a:rPr lang="en-US" dirty="0" smtClean="0"/>
              <a:t>etc. nearby </a:t>
            </a:r>
            <a:r>
              <a:rPr lang="en-US" dirty="0"/>
              <a:t>so that the ingredients can be purchased fresh to maintain quality and cost? </a:t>
            </a:r>
          </a:p>
          <a:p>
            <a:pPr lvl="0" fontAlgn="base"/>
            <a:r>
              <a:rPr lang="en-US" dirty="0"/>
              <a:t>Are there any venues like Gyms, </a:t>
            </a:r>
            <a:r>
              <a:rPr lang="en-US" dirty="0" smtClean="0"/>
              <a:t>Entertainment </a:t>
            </a:r>
            <a:r>
              <a:rPr lang="en-US" dirty="0"/>
              <a:t>zones, Parks </a:t>
            </a:r>
            <a:r>
              <a:rPr lang="en-US" dirty="0" smtClean="0"/>
              <a:t>etc. </a:t>
            </a:r>
            <a:r>
              <a:rPr lang="en-US" dirty="0"/>
              <a:t>nearby where floating population is high </a:t>
            </a:r>
            <a:r>
              <a:rPr lang="en-US" dirty="0" smtClean="0"/>
              <a:t>etc.  </a:t>
            </a:r>
            <a:endParaRPr lang="en-US" dirty="0"/>
          </a:p>
        </p:txBody>
      </p:sp>
    </p:spTree>
    <p:extLst>
      <p:ext uri="{BB962C8B-B14F-4D97-AF65-F5344CB8AC3E}">
        <p14:creationId xmlns:p14="http://schemas.microsoft.com/office/powerpoint/2010/main" val="363956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DATA DESCRIPTION 1</a:t>
            </a:r>
            <a:endParaRPr lang="en-US" b="1" dirty="0"/>
          </a:p>
        </p:txBody>
      </p:sp>
      <p:sp>
        <p:nvSpPr>
          <p:cNvPr id="3" name="Content Placeholder 2"/>
          <p:cNvSpPr>
            <a:spLocks noGrp="1"/>
          </p:cNvSpPr>
          <p:nvPr>
            <p:ph idx="1"/>
          </p:nvPr>
        </p:nvSpPr>
        <p:spPr/>
        <p:txBody>
          <a:bodyPr>
            <a:normAutofit fontScale="92500" lnSpcReduction="10000"/>
          </a:bodyPr>
          <a:lstStyle/>
          <a:p>
            <a:pPr lvl="0" fontAlgn="base"/>
            <a:r>
              <a:rPr lang="en-US" dirty="0"/>
              <a:t>Who are the competitors in that location?  </a:t>
            </a:r>
          </a:p>
          <a:p>
            <a:pPr lvl="0" fontAlgn="base"/>
            <a:r>
              <a:rPr lang="en-US" dirty="0"/>
              <a:t>Cuisine served / Menu of the competitors  </a:t>
            </a:r>
          </a:p>
          <a:p>
            <a:pPr lvl="0" fontAlgn="base"/>
            <a:r>
              <a:rPr lang="en-US" dirty="0"/>
              <a:t>Segmentation of the Borough  </a:t>
            </a:r>
          </a:p>
          <a:p>
            <a:pPr lvl="0" fontAlgn="base"/>
            <a:r>
              <a:rPr lang="en-US" dirty="0"/>
              <a:t>Untapped markets  </a:t>
            </a:r>
          </a:p>
          <a:p>
            <a:pPr lvl="0" fontAlgn="base"/>
            <a:r>
              <a:rPr lang="en-US" dirty="0"/>
              <a:t>Saturated markets </a:t>
            </a:r>
            <a:r>
              <a:rPr lang="en-US" dirty="0" smtClean="0"/>
              <a:t>etc. </a:t>
            </a:r>
            <a:r>
              <a:rPr lang="en-US" dirty="0"/>
              <a:t>The list can go on... </a:t>
            </a:r>
          </a:p>
          <a:p>
            <a:r>
              <a:rPr lang="en-US" dirty="0"/>
              <a:t> </a:t>
            </a:r>
          </a:p>
          <a:p>
            <a:pPr lvl="0" fontAlgn="base"/>
            <a:r>
              <a:rPr lang="en-US" dirty="0"/>
              <a:t>Data 1 : Neighborhood has a total of 5 boroughs and 306 neighborhoods. In order to segment the neighborhoods and explore them, we will essentially need a dataset that contains the 5 boroughs and the neighborhoods that exist in each borough as well as the latitude and longitude coordinates of each neighborhood. </a:t>
            </a:r>
          </a:p>
          <a:p>
            <a:pPr lvl="0" fontAlgn="base"/>
            <a:r>
              <a:rPr lang="en-US" dirty="0"/>
              <a:t>This dataset exists for free on the web. Link to the dataset is : </a:t>
            </a:r>
            <a:r>
              <a:rPr lang="en-US" u="sng" dirty="0"/>
              <a:t>https://geo.nyu.edu/catalog/nyu_2451_34572</a:t>
            </a:r>
            <a:r>
              <a:rPr lang="en-US" dirty="0"/>
              <a:t> </a:t>
            </a:r>
          </a:p>
        </p:txBody>
      </p:sp>
      <p:pic>
        <p:nvPicPr>
          <p:cNvPr id="4" name="Picture 3"/>
          <p:cNvPicPr/>
          <p:nvPr/>
        </p:nvPicPr>
        <p:blipFill>
          <a:blip r:embed="rId2"/>
          <a:stretch>
            <a:fillRect/>
          </a:stretch>
        </p:blipFill>
        <p:spPr>
          <a:xfrm>
            <a:off x="7025640" y="1690688"/>
            <a:ext cx="4328160" cy="2241550"/>
          </a:xfrm>
          <a:prstGeom prst="rect">
            <a:avLst/>
          </a:prstGeom>
        </p:spPr>
      </p:pic>
    </p:spTree>
    <p:extLst>
      <p:ext uri="{BB962C8B-B14F-4D97-AF65-F5344CB8AC3E}">
        <p14:creationId xmlns:p14="http://schemas.microsoft.com/office/powerpoint/2010/main" val="128833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DATA DESCRIPTION 2</a:t>
            </a:r>
            <a:endParaRPr lang="en-US" b="1" dirty="0"/>
          </a:p>
        </p:txBody>
      </p:sp>
      <p:sp>
        <p:nvSpPr>
          <p:cNvPr id="3" name="Content Placeholder 2"/>
          <p:cNvSpPr>
            <a:spLocks noGrp="1"/>
          </p:cNvSpPr>
          <p:nvPr>
            <p:ph idx="1"/>
          </p:nvPr>
        </p:nvSpPr>
        <p:spPr/>
        <p:txBody>
          <a:bodyPr/>
          <a:lstStyle/>
          <a:p>
            <a:pPr lvl="0" fontAlgn="base"/>
            <a:r>
              <a:rPr lang="en-US" dirty="0"/>
              <a:t>Data 2 : Farmers Markets data - </a:t>
            </a:r>
          </a:p>
          <a:p>
            <a:pPr lvl="0" fontAlgn="base"/>
            <a:r>
              <a:rPr lang="en-US" u="sng" dirty="0"/>
              <a:t>https://data.cityofnewyork.us/dataset/DOHMH-Farmers-Markets-andFood-Boxes/8vwk-6iz2</a:t>
            </a:r>
            <a:r>
              <a:rPr lang="en-US" dirty="0"/>
              <a:t> </a:t>
            </a:r>
          </a:p>
          <a:p>
            <a:pPr lvl="0" fontAlgn="base"/>
            <a:r>
              <a:rPr lang="en-US" dirty="0"/>
              <a:t>A farmers' market is often defined as a public site used by two or more local or regional producers for the direct sale of farm products to consumers. In addition to fresh fruits and vegetables, markets may sell dairy products, fish, meat, baked goods, and other minimally processed foods. </a:t>
            </a:r>
          </a:p>
        </p:txBody>
      </p:sp>
    </p:spTree>
    <p:extLst>
      <p:ext uri="{BB962C8B-B14F-4D97-AF65-F5344CB8AC3E}">
        <p14:creationId xmlns:p14="http://schemas.microsoft.com/office/powerpoint/2010/main" val="291495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0167"/>
            <a:ext cx="8596668" cy="741529"/>
          </a:xfrm>
        </p:spPr>
        <p:txBody>
          <a:bodyPr/>
          <a:lstStyle/>
          <a:p>
            <a:pPr algn="ctr"/>
            <a:r>
              <a:rPr lang="en-US" b="1" dirty="0" smtClean="0"/>
              <a:t>DATA DESCRIPTION 3</a:t>
            </a:r>
            <a:endParaRPr lang="en-US" b="1" dirty="0"/>
          </a:p>
        </p:txBody>
      </p:sp>
      <p:sp>
        <p:nvSpPr>
          <p:cNvPr id="3" name="Content Placeholder 2"/>
          <p:cNvSpPr>
            <a:spLocks noGrp="1"/>
          </p:cNvSpPr>
          <p:nvPr>
            <p:ph idx="1"/>
          </p:nvPr>
        </p:nvSpPr>
        <p:spPr>
          <a:xfrm>
            <a:off x="786516" y="4351055"/>
            <a:ext cx="6951765" cy="2506945"/>
          </a:xfrm>
        </p:spPr>
        <p:txBody>
          <a:bodyPr/>
          <a:lstStyle/>
          <a:p>
            <a:r>
              <a:rPr lang="en-US" dirty="0"/>
              <a:t>Data 3 : Data from Wikipedia pages as given below :  </a:t>
            </a:r>
          </a:p>
          <a:p>
            <a:pPr lvl="0" fontAlgn="base"/>
            <a:r>
              <a:rPr lang="en-US" dirty="0"/>
              <a:t>New York Population  </a:t>
            </a:r>
          </a:p>
          <a:p>
            <a:pPr lvl="0" fontAlgn="base"/>
            <a:r>
              <a:rPr lang="en-US" dirty="0"/>
              <a:t>New York City Demographics  • Cuisine of New York city  </a:t>
            </a:r>
            <a:r>
              <a:rPr lang="en-US" u="sng" dirty="0"/>
              <a:t>https://en.wikipedia.org/wiki/New_York_City</a:t>
            </a:r>
            <a:r>
              <a:rPr lang="en-US" dirty="0"/>
              <a:t>  </a:t>
            </a:r>
            <a:r>
              <a:rPr lang="en-US" u="sng" dirty="0"/>
              <a:t>https://en.wikipedia.org/wiki/Economy_of_New_York_City</a:t>
            </a:r>
            <a:r>
              <a:rPr lang="en-US" dirty="0"/>
              <a:t>  </a:t>
            </a:r>
            <a:r>
              <a:rPr lang="en-US" u="sng" dirty="0"/>
              <a:t>https://en.wikipedia.org/wiki/Portal:New_York_City</a:t>
            </a:r>
            <a:r>
              <a:rPr lang="en-US" dirty="0"/>
              <a:t>  </a:t>
            </a:r>
            <a:r>
              <a:rPr lang="en-US" u="sng" dirty="0"/>
              <a:t>https://en.wikipedia.org/wiki/Cuisine_of_New_York_City</a:t>
            </a:r>
            <a:r>
              <a:rPr lang="en-US" dirty="0"/>
              <a:t>  </a:t>
            </a:r>
          </a:p>
        </p:txBody>
      </p:sp>
      <p:pic>
        <p:nvPicPr>
          <p:cNvPr id="5" name="Picture 4"/>
          <p:cNvPicPr/>
          <p:nvPr/>
        </p:nvPicPr>
        <p:blipFill>
          <a:blip r:embed="rId2"/>
          <a:stretch>
            <a:fillRect/>
          </a:stretch>
        </p:blipFill>
        <p:spPr>
          <a:xfrm>
            <a:off x="1149073" y="1147102"/>
            <a:ext cx="7653189" cy="2998546"/>
          </a:xfrm>
          <a:prstGeom prst="rect">
            <a:avLst/>
          </a:prstGeom>
        </p:spPr>
      </p:pic>
    </p:spTree>
    <p:extLst>
      <p:ext uri="{BB962C8B-B14F-4D97-AF65-F5344CB8AC3E}">
        <p14:creationId xmlns:p14="http://schemas.microsoft.com/office/powerpoint/2010/main" val="40247605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125</TotalTime>
  <Words>1573</Words>
  <Application>Microsoft Office PowerPoint</Application>
  <PresentationFormat>Widescreen</PresentationFormat>
  <Paragraphs>162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Black</vt:lpstr>
      <vt:lpstr>Trebuchet MS</vt:lpstr>
      <vt:lpstr>Wingdings 3</vt:lpstr>
      <vt:lpstr>Facet</vt:lpstr>
      <vt:lpstr>THE BATTLE OF NEIGHBORHOODS ABC COMPANY PVT. LTD.</vt:lpstr>
      <vt:lpstr>INTRODUCTION</vt:lpstr>
      <vt:lpstr>FACTS ABOUT NEW YORK CITY</vt:lpstr>
      <vt:lpstr>BUSINESS ENVIROMENT IN CITY</vt:lpstr>
      <vt:lpstr>CUISINE IN NEW YORK</vt:lpstr>
      <vt:lpstr>FACTORS TO DECIDE RESTAURANT LOCATION</vt:lpstr>
      <vt:lpstr>DATA DESCRIPTION 1</vt:lpstr>
      <vt:lpstr>DATA DESCRIPTION 2</vt:lpstr>
      <vt:lpstr>DATA DESCRIPTION 3</vt:lpstr>
      <vt:lpstr>DATA DESCRIPTION 4</vt:lpstr>
      <vt:lpstr>ANALYTIC APPROACH</vt:lpstr>
      <vt:lpstr>METHODOLOGY 1</vt:lpstr>
      <vt:lpstr>METHODOLOGY 2</vt:lpstr>
      <vt:lpstr>METHODOLOGY 2</vt:lpstr>
      <vt:lpstr>METHODOLOGY 3</vt:lpstr>
      <vt:lpstr>METHODOLOGY 3 DEMOGRAPHICS</vt:lpstr>
      <vt:lpstr>METHODOLOGY 3 CUISINE</vt:lpstr>
      <vt:lpstr>METHODOLOGY 3 CUISINE</vt:lpstr>
      <vt:lpstr>METHODOLOGY 4 FOURSQUARE.COM</vt:lpstr>
      <vt:lpstr>METHODOLOGY 4 PART 1 BROOKLYN AND MANHATTAN</vt:lpstr>
      <vt:lpstr>METHODOLOGY 4 PART 1 BROOKLYN AND MANHATTAN</vt:lpstr>
      <vt:lpstr>METHODOLOGY 4 PART 2 BRONX, QUEENS AND STATEN ISLAND</vt:lpstr>
      <vt:lpstr>METHODOLOGY 4 PART 2 BRONX, QUEENS AND STATEN ISLAND</vt:lpstr>
      <vt:lpstr>RESULT PART 1 BROOKLYN AND MANHATTAN</vt:lpstr>
      <vt:lpstr>RESULT PART 2 BRONX, QUEENS AND STATEN ISLAND</vt:lpstr>
      <vt:lpstr>DISCUSSION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ABC COMPANY PVT. LTD.</dc:title>
  <dc:creator>Yogesh</dc:creator>
  <cp:lastModifiedBy>Yogesh</cp:lastModifiedBy>
  <cp:revision>12</cp:revision>
  <dcterms:created xsi:type="dcterms:W3CDTF">2020-04-20T19:32:25Z</dcterms:created>
  <dcterms:modified xsi:type="dcterms:W3CDTF">2020-04-20T22:29:42Z</dcterms:modified>
</cp:coreProperties>
</file>